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EB4E-6CAF-4C14-B33C-7A6832A95D8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43E-6FC6-4033-870B-CD166050C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EB4E-6CAF-4C14-B33C-7A6832A95D8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43E-6FC6-4033-870B-CD166050C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EB4E-6CAF-4C14-B33C-7A6832A95D8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43E-6FC6-4033-870B-CD166050C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EB4E-6CAF-4C14-B33C-7A6832A95D8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43E-6FC6-4033-870B-CD166050C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EB4E-6CAF-4C14-B33C-7A6832A95D8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43E-6FC6-4033-870B-CD166050C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EB4E-6CAF-4C14-B33C-7A6832A95D8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43E-6FC6-4033-870B-CD166050C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EB4E-6CAF-4C14-B33C-7A6832A95D8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43E-6FC6-4033-870B-CD166050C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EB4E-6CAF-4C14-B33C-7A6832A95D8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43E-6FC6-4033-870B-CD166050C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EB4E-6CAF-4C14-B33C-7A6832A95D8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43E-6FC6-4033-870B-CD166050C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EB4E-6CAF-4C14-B33C-7A6832A95D8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43E-6FC6-4033-870B-CD166050C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EEB4E-6CAF-4C14-B33C-7A6832A95D8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8743E-6FC6-4033-870B-CD166050C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EEB4E-6CAF-4C14-B33C-7A6832A95D84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8743E-6FC6-4033-870B-CD166050C6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58674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Welcome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92D050"/>
                </a:solidFill>
              </a:rPr>
              <a:t>PowerPoint Presentation</a:t>
            </a:r>
            <a:br>
              <a:rPr lang="en-US" b="1" u="sng" dirty="0" smtClean="0">
                <a:solidFill>
                  <a:srgbClr val="92D050"/>
                </a:solidFill>
              </a:rPr>
            </a:br>
            <a:r>
              <a:rPr lang="en-US" b="1" u="sng" dirty="0" smtClean="0">
                <a:solidFill>
                  <a:srgbClr val="92D050"/>
                </a:solidFill>
              </a:rPr>
              <a:t>ON</a:t>
            </a:r>
            <a:r>
              <a:rPr lang="en-US" b="1" u="sng" dirty="0" smtClean="0">
                <a:solidFill>
                  <a:srgbClr val="FF0000"/>
                </a:solidFill>
              </a:rPr>
              <a:t/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RULES </a:t>
            </a:r>
            <a:r>
              <a:rPr lang="en-US" b="1" u="sng" dirty="0">
                <a:solidFill>
                  <a:srgbClr val="FF0000"/>
                </a:solidFill>
              </a:rPr>
              <a:t>TO USE SOME </a:t>
            </a:r>
            <a:r>
              <a:rPr lang="en-US" b="1" u="sng" dirty="0" smtClean="0">
                <a:solidFill>
                  <a:srgbClr val="FF0000"/>
                </a:solidFill>
              </a:rPr>
              <a:t>SPECIAL WORDS </a:t>
            </a:r>
            <a:r>
              <a:rPr lang="en-US" b="1" u="sng" dirty="0" smtClean="0">
                <a:solidFill>
                  <a:srgbClr val="92D050"/>
                </a:solidFill>
              </a:rPr>
              <a:t>Prepared by</a:t>
            </a:r>
            <a:r>
              <a:rPr lang="en-US" b="1" u="sng" dirty="0" smtClean="0">
                <a:solidFill>
                  <a:srgbClr val="FF0000"/>
                </a:solidFill>
              </a:rPr>
              <a:t/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>Md. </a:t>
            </a:r>
            <a:r>
              <a:rPr lang="en-US" b="1" u="sng" dirty="0" err="1" smtClean="0">
                <a:solidFill>
                  <a:srgbClr val="FF0000"/>
                </a:solidFill>
              </a:rPr>
              <a:t>Tarikul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Ghani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AS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As If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`‡q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mvavibZ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ywU</a:t>
            </a:r>
            <a:r>
              <a:rPr lang="en-US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Clause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†K hy³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G †¶‡Î hw` c~‡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e©i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Clause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 smtClean="0">
                <a:latin typeface="Sutonny" pitchFamily="18" charset="0"/>
              </a:rPr>
              <a:t> </a:t>
            </a:r>
            <a:r>
              <a:rPr lang="en-US" dirty="0" smtClean="0"/>
              <a:t>Present Tense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G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c‡ii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Clause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 smtClean="0">
                <a:latin typeface="Sutonny" pitchFamily="18" charset="0"/>
              </a:rPr>
              <a:t> </a:t>
            </a:r>
            <a:r>
              <a:rPr lang="en-US" dirty="0" smtClean="0"/>
              <a:t>Present Tense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dirty="0" smtClean="0"/>
              <a:t> Past Indefinite Tense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dirty="0" smtClean="0"/>
              <a:t> Past Perfect Tense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KZ©v</a:t>
            </a:r>
            <a:r>
              <a:rPr lang="en-US" dirty="0" smtClean="0"/>
              <a:t>(Doer)</a:t>
            </a:r>
            <a:r>
              <a:rPr lang="en-US" dirty="0" smtClean="0">
                <a:latin typeface="Sutonny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D‡j­wLZ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welqwU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m¤§‡Ü hw`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AeMZ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Present Tense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A_v©r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real situation in the present.</a:t>
            </a:r>
          </a:p>
          <a:p>
            <a:pPr>
              <a:buNone/>
            </a:pPr>
            <a:r>
              <a:rPr lang="en-US" dirty="0" smtClean="0"/>
              <a:t>(ii)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KZ©v</a:t>
            </a:r>
            <a:r>
              <a:rPr lang="en-US" dirty="0" smtClean="0"/>
              <a:t>(Doer)</a:t>
            </a:r>
            <a:r>
              <a:rPr lang="en-US" dirty="0" smtClean="0">
                <a:latin typeface="Sutonny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D‡j­wLZ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welqwU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m¤§‡Ü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AeMZ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AwbwðZ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Past Indefinite Tense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A_v©r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unreal situation in the present.   </a:t>
            </a:r>
          </a:p>
          <a:p>
            <a:pPr>
              <a:buNone/>
            </a:pPr>
            <a:r>
              <a:rPr lang="en-US" dirty="0" smtClean="0"/>
              <a:t>(iii</a:t>
            </a:r>
            <a:r>
              <a:rPr lang="en-US" dirty="0" smtClean="0">
                <a:latin typeface="Sutonny" pitchFamily="18" charset="0"/>
              </a:rPr>
              <a:t>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KZ©v</a:t>
            </a:r>
            <a:r>
              <a:rPr lang="en-US" dirty="0" smtClean="0"/>
              <a:t>(Doer)</a:t>
            </a:r>
            <a:r>
              <a:rPr lang="en-US" dirty="0" smtClean="0">
                <a:latin typeface="Sutonny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D‡j­wLZ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welqwU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m¤§‡Ü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AZx‡Z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AeMZ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wQj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AwbwðZ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Past Perfect Tense </a:t>
            </a:r>
            <a:r>
              <a:rPr lang="en-US" dirty="0" err="1" smtClean="0">
                <a:latin typeface="Sutonny" pitchFamily="18" charset="0"/>
              </a:rPr>
              <a:t>n‡e</a:t>
            </a:r>
            <a:r>
              <a:rPr lang="en-US" dirty="0" smtClean="0">
                <a:latin typeface="Sutonny" pitchFamily="18" charset="0"/>
              </a:rPr>
              <a:t> </a:t>
            </a:r>
            <a:r>
              <a:rPr lang="en-US" dirty="0" err="1" smtClean="0">
                <a:latin typeface="Sutonny" pitchFamily="18" charset="0"/>
              </a:rPr>
              <a:t>A_v©r</a:t>
            </a:r>
            <a:r>
              <a:rPr lang="en-US" dirty="0" smtClean="0">
                <a:latin typeface="Sutonny" pitchFamily="18" charset="0"/>
              </a:rPr>
              <a:t> </a:t>
            </a:r>
            <a:r>
              <a:rPr lang="en-US" dirty="0" smtClean="0"/>
              <a:t>unreal situation in the past.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NB  :   As If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c~‡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e©i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Clause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hw` </a:t>
            </a:r>
            <a:r>
              <a:rPr lang="en-US" dirty="0" smtClean="0">
                <a:solidFill>
                  <a:srgbClr val="FF0000"/>
                </a:solidFill>
              </a:rPr>
              <a:t>Past Indefinite Tense 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 _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c‡ii</a:t>
            </a:r>
            <a:r>
              <a:rPr lang="en-US" dirty="0" smtClean="0">
                <a:solidFill>
                  <a:srgbClr val="FF0000"/>
                </a:solidFill>
                <a:latin typeface="Sutonny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Clause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 smtClean="0">
                <a:solidFill>
                  <a:srgbClr val="FF0000"/>
                </a:solidFill>
              </a:rPr>
              <a:t> Past Perfect Tense 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 </a:t>
            </a:r>
            <a:r>
              <a:rPr lang="en-US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/>
              <a:t>    Example :</a:t>
            </a:r>
          </a:p>
          <a:p>
            <a:pPr>
              <a:buNone/>
            </a:pPr>
            <a:r>
              <a:rPr lang="en-US" i="1" dirty="0" smtClean="0"/>
              <a:t>1. He looks as if he </a:t>
            </a:r>
            <a:r>
              <a:rPr lang="en-US" b="1" i="1" dirty="0" smtClean="0"/>
              <a:t>knows </a:t>
            </a:r>
            <a:r>
              <a:rPr lang="en-US" i="1" dirty="0" smtClean="0"/>
              <a:t>the answer.( 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†m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welqwU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Rv‡b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Rvwb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welqwU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Real</a:t>
            </a:r>
            <a:r>
              <a:rPr lang="en-US" i="1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2. He looks as if he </a:t>
            </a:r>
            <a:r>
              <a:rPr lang="en-US" b="1" i="1" dirty="0" smtClean="0"/>
              <a:t>knew</a:t>
            </a:r>
            <a:r>
              <a:rPr lang="en-US" i="1" dirty="0" smtClean="0"/>
              <a:t> the answer.( 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†m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welqwU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Rv‡b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‘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Avgv‡`i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Kv‡Q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welqwU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AwbwðZ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Rv‡b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i="1" dirty="0" smtClean="0"/>
              <a:t>3. He looked as if he </a:t>
            </a:r>
            <a:r>
              <a:rPr lang="en-US" b="1" i="1" dirty="0" smtClean="0"/>
              <a:t>had known</a:t>
            </a:r>
            <a:r>
              <a:rPr lang="en-US" i="1" dirty="0" smtClean="0"/>
              <a:t> the answer.( 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†m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welqwU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RvbZ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Rvwb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i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i="1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u="sng" dirty="0" smtClean="0"/>
              <a:t>HAVE TO / HAS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ts val="3240"/>
              </a:lnSpc>
              <a:spcBef>
                <a:spcPts val="0"/>
              </a:spcBef>
              <a:buNone/>
            </a:pPr>
            <a:r>
              <a:rPr lang="en-US" dirty="0" smtClean="0">
                <a:latin typeface="Sutonny" pitchFamily="18" charset="0"/>
              </a:rPr>
              <a:t>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mvavibZ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Kv‡Ri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eva¨evaKZv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evSv‡Z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Have to / Has to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hw`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evwn¨K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ea¨evaKZv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evSvq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" pitchFamily="18" charset="0"/>
              </a:rPr>
              <a:t> </a:t>
            </a:r>
            <a:r>
              <a:rPr lang="en-US" dirty="0" smtClean="0"/>
              <a:t>Have to / Has to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‘ hw`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wb‡Ri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eva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evSvq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" pitchFamily="18" charset="0"/>
              </a:rPr>
              <a:t> </a:t>
            </a:r>
            <a:r>
              <a:rPr lang="en-US" dirty="0" smtClean="0"/>
              <a:t>Must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Will Have to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fwel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eva¨eaKZv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evSv‡ZI</a:t>
            </a:r>
            <a:r>
              <a:rPr lang="en-US" b="1" i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Will Have to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b="1" i="1" dirty="0" smtClean="0"/>
              <a:t> Have to</a:t>
            </a:r>
            <a:r>
              <a:rPr lang="en-US" i="1" dirty="0" smtClean="0"/>
              <a:t> expresses </a:t>
            </a:r>
            <a:r>
              <a:rPr lang="en-US" b="1" i="1" dirty="0" smtClean="0"/>
              <a:t>impersonal</a:t>
            </a:r>
            <a:r>
              <a:rPr lang="en-US" i="1" dirty="0" smtClean="0"/>
              <a:t> obligation. On the other hand</a:t>
            </a:r>
            <a:r>
              <a:rPr lang="en-US" b="1" i="1" dirty="0" smtClean="0"/>
              <a:t> Must</a:t>
            </a:r>
            <a:r>
              <a:rPr lang="en-US" dirty="0" smtClean="0"/>
              <a:t> expresses </a:t>
            </a:r>
            <a:r>
              <a:rPr lang="en-US" b="1" dirty="0" smtClean="0"/>
              <a:t>personal</a:t>
            </a:r>
            <a:r>
              <a:rPr lang="en-US" dirty="0" smtClean="0"/>
              <a:t> obligation.</a:t>
            </a:r>
          </a:p>
          <a:p>
            <a:pPr>
              <a:buNone/>
            </a:pPr>
            <a:r>
              <a:rPr lang="en-US" dirty="0" smtClean="0"/>
              <a:t>     Example :</a:t>
            </a:r>
          </a:p>
          <a:p>
            <a:pPr>
              <a:buNone/>
            </a:pPr>
            <a:r>
              <a:rPr lang="en-US" i="1" dirty="0" smtClean="0"/>
              <a:t>1. I </a:t>
            </a:r>
            <a:r>
              <a:rPr lang="en-US" b="1" i="1" dirty="0" smtClean="0"/>
              <a:t>have to</a:t>
            </a:r>
            <a:r>
              <a:rPr lang="en-US" i="1" dirty="0" smtClean="0"/>
              <a:t> arrive at work at 9 sharp. My boss is very strict.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2. We </a:t>
            </a:r>
            <a:r>
              <a:rPr lang="en-US" b="1" i="1" dirty="0" smtClean="0"/>
              <a:t>have to</a:t>
            </a:r>
            <a:r>
              <a:rPr lang="en-US" i="1" dirty="0" smtClean="0"/>
              <a:t> give him our answer today or lose out on the contract.    </a:t>
            </a:r>
          </a:p>
          <a:p>
            <a:pPr>
              <a:buNone/>
            </a:pPr>
            <a:r>
              <a:rPr lang="en-US" i="1" dirty="0" smtClean="0"/>
              <a:t>3. I'</a:t>
            </a:r>
            <a:r>
              <a:rPr lang="en-US" b="1" i="1" dirty="0" smtClean="0"/>
              <a:t>ll have to</a:t>
            </a:r>
            <a:r>
              <a:rPr lang="en-US" i="1" dirty="0" smtClean="0"/>
              <a:t> speak to him.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AS SOON 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nIqvi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i="1" dirty="0" smtClean="0"/>
              <a:t>As Soon As</a:t>
            </a:r>
            <a:r>
              <a:rPr lang="en-US" dirty="0" smtClean="0"/>
              <a:t>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mgqwU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smtClean="0"/>
              <a:t>As soon as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mvavibZ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Subordinate Clause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ïi‡Z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fwel¨r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evSv‡Z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as soon as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hy³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As‡k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will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As†k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" pitchFamily="18" charset="0"/>
              </a:rPr>
              <a:t>| </a:t>
            </a:r>
            <a:r>
              <a:rPr lang="en-US" dirty="0" smtClean="0"/>
              <a:t>As soon as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AZxZ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e³e¨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Dfq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As‡k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Past Tense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i="1" dirty="0" smtClean="0"/>
              <a:t>As soon as</a:t>
            </a:r>
            <a:r>
              <a:rPr lang="en-US" dirty="0" smtClean="0"/>
              <a:t>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Ae¯’vb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ïi‡Z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dirty="0" smtClean="0">
                <a:latin typeface="Sutonny" pitchFamily="18" charset="0"/>
              </a:rPr>
              <a:t> </a:t>
            </a:r>
            <a:r>
              <a:rPr lang="en-US" dirty="0" smtClean="0"/>
              <a:t>Clause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gv‡S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wKš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‘ A_© GKB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>
              <a:buNone/>
            </a:pPr>
            <a:r>
              <a:rPr lang="en-US" dirty="0" smtClean="0"/>
              <a:t>     Example :</a:t>
            </a:r>
          </a:p>
          <a:p>
            <a:pPr>
              <a:buNone/>
            </a:pPr>
            <a:r>
              <a:rPr lang="en-US" i="1" dirty="0" smtClean="0"/>
              <a:t>(</a:t>
            </a:r>
            <a:r>
              <a:rPr lang="en-US" i="1" dirty="0" err="1" smtClean="0"/>
              <a:t>i</a:t>
            </a:r>
            <a:r>
              <a:rPr lang="en-US" i="1" dirty="0" smtClean="0"/>
              <a:t>) I’</a:t>
            </a:r>
            <a:r>
              <a:rPr lang="en-US" b="1" i="1" dirty="0" smtClean="0"/>
              <a:t>ll call</a:t>
            </a:r>
            <a:r>
              <a:rPr lang="en-US" i="1" dirty="0" smtClean="0"/>
              <a:t> you </a:t>
            </a:r>
            <a:r>
              <a:rPr lang="en-US" b="1" i="1" dirty="0" smtClean="0"/>
              <a:t>as soon as</a:t>
            </a:r>
            <a:r>
              <a:rPr lang="en-US" i="1" dirty="0" smtClean="0"/>
              <a:t> I </a:t>
            </a:r>
            <a:r>
              <a:rPr lang="en-US" b="1" i="1" dirty="0" smtClean="0"/>
              <a:t>arrive</a:t>
            </a:r>
            <a:r>
              <a:rPr lang="en-US" i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(ii)</a:t>
            </a:r>
            <a:r>
              <a:rPr lang="en-US" b="1" i="1" dirty="0" smtClean="0"/>
              <a:t>As soon as</a:t>
            </a:r>
            <a:r>
              <a:rPr lang="en-US" i="1" dirty="0" smtClean="0"/>
              <a:t> I </a:t>
            </a:r>
            <a:r>
              <a:rPr lang="en-US" b="1" i="1" dirty="0" smtClean="0"/>
              <a:t>get</a:t>
            </a:r>
            <a:r>
              <a:rPr lang="en-US" i="1" dirty="0" smtClean="0"/>
              <a:t> the information, I’</a:t>
            </a:r>
            <a:r>
              <a:rPr lang="en-US" b="1" i="1" dirty="0" smtClean="0"/>
              <a:t>ll tell </a:t>
            </a:r>
            <a:r>
              <a:rPr lang="en-US" i="1" dirty="0" smtClean="0"/>
              <a:t>you.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(iii) </a:t>
            </a:r>
            <a:r>
              <a:rPr lang="en-US" b="1" i="1" dirty="0" smtClean="0"/>
              <a:t>As soon as </a:t>
            </a:r>
            <a:r>
              <a:rPr lang="en-US" i="1" dirty="0" smtClean="0"/>
              <a:t>we </a:t>
            </a:r>
            <a:r>
              <a:rPr lang="en-US" b="1" i="1" dirty="0" smtClean="0"/>
              <a:t>got</a:t>
            </a:r>
            <a:r>
              <a:rPr lang="en-US" i="1" dirty="0" smtClean="0"/>
              <a:t> out the car, it</a:t>
            </a:r>
            <a:r>
              <a:rPr lang="en-US" b="1" i="1" dirty="0" smtClean="0"/>
              <a:t> started </a:t>
            </a:r>
            <a:r>
              <a:rPr lang="en-US" i="1" dirty="0" smtClean="0"/>
              <a:t>raining</a:t>
            </a:r>
            <a:r>
              <a:rPr lang="en-US" b="1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(iv)</a:t>
            </a:r>
            <a:r>
              <a:rPr lang="en-US" dirty="0" smtClean="0"/>
              <a:t> </a:t>
            </a:r>
            <a:r>
              <a:rPr lang="en-US" i="1" dirty="0" smtClean="0"/>
              <a:t>It</a:t>
            </a:r>
            <a:r>
              <a:rPr lang="en-US" b="1" i="1" dirty="0" smtClean="0"/>
              <a:t> started </a:t>
            </a:r>
            <a:r>
              <a:rPr lang="en-US" i="1" dirty="0" smtClean="0"/>
              <a:t>raining </a:t>
            </a:r>
            <a:r>
              <a:rPr lang="en-US" b="1" i="1" dirty="0" smtClean="0"/>
              <a:t>as soon as</a:t>
            </a:r>
            <a:r>
              <a:rPr lang="en-US" i="1" dirty="0" smtClean="0"/>
              <a:t> we </a:t>
            </a:r>
            <a:r>
              <a:rPr lang="en-US" b="1" i="1" dirty="0" smtClean="0"/>
              <a:t>got</a:t>
            </a:r>
            <a:r>
              <a:rPr lang="en-US" i="1" dirty="0" smtClean="0"/>
              <a:t> out the car.</a:t>
            </a:r>
            <a:endParaRPr lang="en-US" dirty="0">
              <a:latin typeface="Sutonn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u="sng" dirty="0" smtClean="0"/>
              <a:t>Introductory</a:t>
            </a:r>
            <a:r>
              <a:rPr lang="en-US" b="1" dirty="0" smtClean="0"/>
              <a:t> </a:t>
            </a:r>
            <a:r>
              <a:rPr lang="en-US" b="1" u="sng" dirty="0" smtClean="0"/>
              <a:t>There &amp;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    Introductory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m~PbvKix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A_v©r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ïi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gv‡S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gv‡S</a:t>
            </a:r>
            <a:r>
              <a:rPr lang="en-US" dirty="0" smtClean="0">
                <a:latin typeface="Sutonny" pitchFamily="18" charset="0"/>
              </a:rPr>
              <a:t> </a:t>
            </a:r>
            <a:r>
              <a:rPr lang="en-US" dirty="0" smtClean="0"/>
              <a:t>There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+mj-lt"/>
              </a:rPr>
              <a:t>It</a:t>
            </a:r>
            <a:r>
              <a:rPr lang="en-US" dirty="0" smtClean="0">
                <a:latin typeface="Sutonny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ïi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Kwi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hLv‡b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There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" pitchFamily="18" charset="0"/>
              </a:rPr>
              <a:t> </a:t>
            </a:r>
            <a:r>
              <a:rPr lang="en-US" dirty="0" smtClean="0">
                <a:latin typeface="+mj-lt"/>
              </a:rPr>
              <a:t>It</a:t>
            </a:r>
            <a:r>
              <a:rPr lang="en-US" dirty="0" smtClean="0">
                <a:latin typeface="Sutonny" pitchFamily="18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¯^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A_©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H‡¶‡Î G¸‡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jv‡K</a:t>
            </a:r>
            <a:r>
              <a:rPr lang="en-US" dirty="0" smtClean="0">
                <a:latin typeface="Sutonny" pitchFamily="18" charset="0"/>
              </a:rPr>
              <a:t> </a:t>
            </a:r>
            <a:r>
              <a:rPr lang="en-US" dirty="0" smtClean="0"/>
              <a:t>Introductory There/It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ejv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hw`I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There/It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</a:t>
            </a:r>
            <a:r>
              <a:rPr lang="en-US" dirty="0" smtClean="0"/>
              <a:t> Adverb of Place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G ‡¶‡Î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Bnv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ïay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evK¨wU‡K</a:t>
            </a:r>
            <a:r>
              <a:rPr lang="en-US" dirty="0" smtClean="0">
                <a:latin typeface="Sutonny" pitchFamily="18" charset="0"/>
              </a:rPr>
              <a:t> </a:t>
            </a:r>
            <a:r>
              <a:rPr lang="en-US" dirty="0" smtClean="0"/>
              <a:t>Introduce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e‡m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/>
              <a:t>     Example :</a:t>
            </a:r>
          </a:p>
          <a:p>
            <a:pPr>
              <a:buNone/>
            </a:pPr>
            <a:r>
              <a:rPr lang="en-US" i="1" dirty="0" smtClean="0"/>
              <a:t>(</a:t>
            </a:r>
            <a:r>
              <a:rPr lang="en-US" i="1" dirty="0" err="1" smtClean="0"/>
              <a:t>i</a:t>
            </a:r>
            <a:r>
              <a:rPr lang="en-US" i="1" dirty="0" smtClean="0"/>
              <a:t>) </a:t>
            </a:r>
            <a:r>
              <a:rPr lang="en-US" b="1" i="1" dirty="0" smtClean="0"/>
              <a:t>There</a:t>
            </a:r>
            <a:r>
              <a:rPr lang="en-US" i="1" dirty="0" smtClean="0"/>
              <a:t> are two men in the room.</a:t>
            </a:r>
            <a:r>
              <a:rPr lang="en-US" b="1" dirty="0" smtClean="0"/>
              <a:t> (</a:t>
            </a:r>
            <a:r>
              <a:rPr lang="en-US" i="1" dirty="0" smtClean="0"/>
              <a:t>Two men are in the room.)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(ii)</a:t>
            </a:r>
            <a:r>
              <a:rPr lang="en-US" dirty="0" smtClean="0"/>
              <a:t> </a:t>
            </a:r>
            <a:r>
              <a:rPr lang="en-US" b="1" i="1" dirty="0" smtClean="0"/>
              <a:t>It </a:t>
            </a:r>
            <a:r>
              <a:rPr lang="en-US" i="1" dirty="0" smtClean="0"/>
              <a:t>was his life-long ambition to become a millionaire.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(iii) </a:t>
            </a:r>
            <a:r>
              <a:rPr lang="en-US" b="1" i="1" dirty="0" smtClean="0"/>
              <a:t>It</a:t>
            </a:r>
            <a:r>
              <a:rPr lang="en-US" i="1" dirty="0" smtClean="0"/>
              <a:t> is difficult to accept advice.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(iv)</a:t>
            </a:r>
            <a:r>
              <a:rPr lang="en-US" dirty="0" smtClean="0"/>
              <a:t> </a:t>
            </a:r>
            <a:r>
              <a:rPr lang="en-US" b="1" i="1" dirty="0" smtClean="0"/>
              <a:t>There</a:t>
            </a:r>
            <a:r>
              <a:rPr lang="en-US" i="1" dirty="0" smtClean="0"/>
              <a:t> is no denying the fact that she did it.</a:t>
            </a:r>
            <a:endParaRPr lang="en-US" dirty="0">
              <a:latin typeface="Sutonn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u="sng" dirty="0" smtClean="0"/>
              <a:t>Used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Used to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yB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nqÑÑ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Verb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Adjective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 smtClean="0">
                <a:latin typeface="Sutonny" pitchFamily="18" charset="0"/>
              </a:rPr>
              <a:t>| </a:t>
            </a:r>
          </a:p>
          <a:p>
            <a:pPr algn="just"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Subject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dirty="0" smtClean="0"/>
              <a:t>used to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Bnv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Verb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Used to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/>
              <a:t> Verb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Bnv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AZxZ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Af¨vm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evSv‡bv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/>
              <a:t>Example :</a:t>
            </a:r>
          </a:p>
          <a:p>
            <a:pPr>
              <a:buNone/>
            </a:pPr>
            <a:r>
              <a:rPr lang="en-US" i="1" dirty="0" smtClean="0"/>
              <a:t>(a) He </a:t>
            </a:r>
            <a:r>
              <a:rPr lang="en-US" b="1" i="1" dirty="0" smtClean="0"/>
              <a:t>used to play</a:t>
            </a:r>
            <a:r>
              <a:rPr lang="en-US" i="1" dirty="0" smtClean="0"/>
              <a:t> football in his childhood.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(b)</a:t>
            </a:r>
            <a:r>
              <a:rPr lang="en-US" dirty="0" smtClean="0"/>
              <a:t> </a:t>
            </a:r>
            <a:r>
              <a:rPr lang="en-US" i="1" dirty="0" smtClean="0"/>
              <a:t>He </a:t>
            </a:r>
            <a:r>
              <a:rPr lang="en-US" b="1" i="1" dirty="0" smtClean="0"/>
              <a:t>used to take</a:t>
            </a:r>
            <a:r>
              <a:rPr lang="en-US" i="1" dirty="0" smtClean="0"/>
              <a:t> tea in the afternoon.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(ii) Subject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dirty="0" smtClean="0"/>
              <a:t>Be Verb (be, am, is, are, was, were)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dirty="0" smtClean="0"/>
              <a:t>used to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Bnv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Adjective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Used to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Adjective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e¨eüZ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Bnv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AZxZ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fwel¨Z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Kv‡ji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mnR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wel‡qi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cwiwPZ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evSv‡bv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/>
              <a:t>Example :</a:t>
            </a:r>
          </a:p>
          <a:p>
            <a:pPr>
              <a:buNone/>
            </a:pPr>
            <a:r>
              <a:rPr lang="en-US" i="1" dirty="0" smtClean="0"/>
              <a:t>(</a:t>
            </a:r>
            <a:r>
              <a:rPr lang="en-US" i="1" dirty="0" err="1" smtClean="0"/>
              <a:t>i</a:t>
            </a:r>
            <a:r>
              <a:rPr lang="en-US" i="1" dirty="0" smtClean="0"/>
              <a:t>) I </a:t>
            </a:r>
            <a:r>
              <a:rPr lang="en-US" b="1" i="1" dirty="0" smtClean="0"/>
              <a:t>am used to</a:t>
            </a:r>
            <a:r>
              <a:rPr lang="en-US" i="1" dirty="0" smtClean="0"/>
              <a:t> </a:t>
            </a:r>
            <a:r>
              <a:rPr lang="en-US" b="1" i="1" dirty="0" smtClean="0"/>
              <a:t>driving</a:t>
            </a:r>
            <a:r>
              <a:rPr lang="en-US" i="1" dirty="0" smtClean="0"/>
              <a:t> on the left.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(iii)</a:t>
            </a:r>
            <a:r>
              <a:rPr lang="en-US" dirty="0" smtClean="0"/>
              <a:t> </a:t>
            </a:r>
            <a:r>
              <a:rPr lang="en-US" i="1" dirty="0" smtClean="0"/>
              <a:t>You </a:t>
            </a:r>
            <a:r>
              <a:rPr lang="en-US" b="1" i="1" dirty="0" smtClean="0"/>
              <a:t>will</a:t>
            </a:r>
            <a:r>
              <a:rPr lang="en-US" i="1" dirty="0" smtClean="0"/>
              <a:t> soon </a:t>
            </a:r>
            <a:r>
              <a:rPr lang="en-US" b="1" i="1" dirty="0" smtClean="0"/>
              <a:t>be</a:t>
            </a:r>
            <a:r>
              <a:rPr lang="en-US" i="1" dirty="0" smtClean="0"/>
              <a:t> </a:t>
            </a:r>
            <a:r>
              <a:rPr lang="en-US" b="1" i="1" dirty="0" smtClean="0"/>
              <a:t>used to living</a:t>
            </a:r>
            <a:r>
              <a:rPr lang="en-US" i="1" dirty="0" smtClean="0"/>
              <a:t> alone.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(v) When we lived in Bangkok, we </a:t>
            </a:r>
            <a:r>
              <a:rPr lang="en-US" b="1" i="1" dirty="0" smtClean="0"/>
              <a:t>were</a:t>
            </a:r>
            <a:r>
              <a:rPr lang="en-US" i="1" dirty="0" smtClean="0"/>
              <a:t> </a:t>
            </a:r>
            <a:r>
              <a:rPr lang="en-US" b="1" i="1" dirty="0" smtClean="0"/>
              <a:t>used to</a:t>
            </a:r>
            <a:r>
              <a:rPr lang="en-US" i="1" dirty="0" smtClean="0"/>
              <a:t> hot weather.</a:t>
            </a:r>
          </a:p>
          <a:p>
            <a:pPr>
              <a:buNone/>
            </a:pPr>
            <a:r>
              <a:rPr lang="en-US" b="1" i="1" dirty="0" smtClean="0"/>
              <a:t>N.B. – </a:t>
            </a:r>
            <a:r>
              <a:rPr lang="en-US" b="1" i="1" dirty="0" err="1" smtClean="0">
                <a:latin typeface="Sutonny" pitchFamily="18" charset="0"/>
              </a:rPr>
              <a:t>ïay</a:t>
            </a:r>
            <a:r>
              <a:rPr lang="en-US" b="1" i="1" dirty="0" smtClean="0">
                <a:latin typeface="Sutonny" pitchFamily="18" charset="0"/>
              </a:rPr>
              <a:t> </a:t>
            </a:r>
            <a:r>
              <a:rPr lang="en-US" b="1" i="1" dirty="0" smtClean="0"/>
              <a:t> Used to </a:t>
            </a:r>
            <a:r>
              <a:rPr lang="en-US" b="1" i="1" dirty="0" err="1" smtClean="0">
                <a:latin typeface="Sutonny" pitchFamily="18" charset="0"/>
              </a:rPr>
              <a:t>Gi</a:t>
            </a:r>
            <a:r>
              <a:rPr lang="en-US" b="1" i="1" dirty="0" smtClean="0">
                <a:latin typeface="Sutonny" pitchFamily="18" charset="0"/>
              </a:rPr>
              <a:t> </a:t>
            </a:r>
            <a:r>
              <a:rPr lang="en-US" b="1" i="1" dirty="0" err="1" smtClean="0">
                <a:latin typeface="Sutonny" pitchFamily="18" charset="0"/>
              </a:rPr>
              <a:t>ci</a:t>
            </a:r>
            <a:r>
              <a:rPr lang="en-US" b="1" i="1" dirty="0" smtClean="0">
                <a:latin typeface="Sutonny" pitchFamily="18" charset="0"/>
              </a:rPr>
              <a:t> </a:t>
            </a:r>
            <a:r>
              <a:rPr lang="en-US" b="1" i="1" dirty="0" smtClean="0"/>
              <a:t>Verb </a:t>
            </a:r>
            <a:r>
              <a:rPr lang="en-US" b="1" i="1" dirty="0" err="1" smtClean="0">
                <a:latin typeface="Sutonny" pitchFamily="18" charset="0"/>
              </a:rPr>
              <a:t>Gi</a:t>
            </a:r>
            <a:r>
              <a:rPr lang="en-US" b="1" i="1" dirty="0" smtClean="0"/>
              <a:t>  Base Form </a:t>
            </a:r>
            <a:r>
              <a:rPr lang="en-US" b="1" i="1" dirty="0" err="1" smtClean="0">
                <a:latin typeface="Sutonny" pitchFamily="18" charset="0"/>
              </a:rPr>
              <a:t>e‡m</a:t>
            </a:r>
            <a:r>
              <a:rPr lang="en-US" b="1" i="1" dirty="0" smtClean="0">
                <a:latin typeface="Sutonny" pitchFamily="18" charset="0"/>
              </a:rPr>
              <a:t>|  </a:t>
            </a:r>
            <a:r>
              <a:rPr lang="en-US" b="1" i="1" dirty="0" err="1" smtClean="0">
                <a:latin typeface="Sutonny" pitchFamily="18" charset="0"/>
              </a:rPr>
              <a:t>wKš</a:t>
            </a:r>
            <a:r>
              <a:rPr lang="en-US" b="1" i="1" dirty="0" smtClean="0">
                <a:latin typeface="Sutonny" pitchFamily="18" charset="0"/>
              </a:rPr>
              <a:t>‘  </a:t>
            </a:r>
            <a:r>
              <a:rPr lang="en-US" b="1" i="1" dirty="0" smtClean="0"/>
              <a:t>Be Used to  </a:t>
            </a:r>
            <a:r>
              <a:rPr lang="en-US" b="1" i="1" dirty="0" err="1" smtClean="0">
                <a:latin typeface="Sutonny" pitchFamily="18" charset="0"/>
              </a:rPr>
              <a:t>Gi</a:t>
            </a:r>
            <a:r>
              <a:rPr lang="en-US" b="1" i="1" dirty="0" smtClean="0">
                <a:latin typeface="Sutonny" pitchFamily="18" charset="0"/>
              </a:rPr>
              <a:t> </a:t>
            </a:r>
            <a:r>
              <a:rPr lang="en-US" b="1" i="1" dirty="0" err="1" smtClean="0">
                <a:latin typeface="Sutonny" pitchFamily="18" charset="0"/>
              </a:rPr>
              <a:t>ci</a:t>
            </a:r>
            <a:r>
              <a:rPr lang="en-US" b="1" i="1" dirty="0" smtClean="0">
                <a:latin typeface="Sutonny" pitchFamily="18" charset="0"/>
              </a:rPr>
              <a:t> </a:t>
            </a:r>
            <a:r>
              <a:rPr lang="en-US" b="1" i="1" dirty="0" smtClean="0"/>
              <a:t>Verb </a:t>
            </a:r>
            <a:r>
              <a:rPr lang="en-US" b="1" i="1" dirty="0" err="1" smtClean="0">
                <a:latin typeface="Sutonny" pitchFamily="18" charset="0"/>
              </a:rPr>
              <a:t>n‡j</a:t>
            </a:r>
            <a:r>
              <a:rPr lang="en-US" b="1" i="1" dirty="0" smtClean="0">
                <a:latin typeface="Sutonny" pitchFamily="18" charset="0"/>
              </a:rPr>
              <a:t> </a:t>
            </a:r>
            <a:r>
              <a:rPr lang="en-US" b="1" i="1" dirty="0" smtClean="0"/>
              <a:t> Verb </a:t>
            </a:r>
            <a:r>
              <a:rPr lang="en-US" b="1" i="1" dirty="0" err="1" smtClean="0">
                <a:latin typeface="Sutonny" pitchFamily="18" charset="0"/>
              </a:rPr>
              <a:t>Gi</a:t>
            </a:r>
            <a:r>
              <a:rPr lang="en-US" b="1" i="1" dirty="0" smtClean="0">
                <a:latin typeface="Sutonny" pitchFamily="18" charset="0"/>
              </a:rPr>
              <a:t>   </a:t>
            </a:r>
            <a:r>
              <a:rPr lang="en-US" b="1" i="1" dirty="0" smtClean="0"/>
              <a:t>  </a:t>
            </a:r>
            <a:r>
              <a:rPr lang="en-US" b="1" i="1" dirty="0" err="1" smtClean="0"/>
              <a:t>Ing</a:t>
            </a:r>
            <a:r>
              <a:rPr lang="en-US" b="1" i="1" dirty="0" smtClean="0"/>
              <a:t> Form </a:t>
            </a:r>
            <a:r>
              <a:rPr lang="en-US" b="1" i="1" dirty="0" err="1" smtClean="0">
                <a:latin typeface="Sutonny" pitchFamily="18" charset="0"/>
              </a:rPr>
              <a:t>e‡m</a:t>
            </a:r>
            <a:r>
              <a:rPr lang="en-US" b="1" i="1" dirty="0" smtClean="0">
                <a:latin typeface="Sutonny" pitchFamily="18" charset="0"/>
              </a:rPr>
              <a:t> </a:t>
            </a:r>
            <a:r>
              <a:rPr lang="en-US" b="1" i="1" dirty="0" err="1" smtClean="0">
                <a:latin typeface="Sutonny" pitchFamily="18" charset="0"/>
              </a:rPr>
              <a:t>A_ev</a:t>
            </a:r>
            <a:r>
              <a:rPr lang="en-US" b="1" i="1" dirty="0" smtClean="0">
                <a:latin typeface="Sutonny" pitchFamily="18" charset="0"/>
              </a:rPr>
              <a:t> </a:t>
            </a:r>
            <a:r>
              <a:rPr lang="en-US" b="1" i="1" dirty="0" err="1" smtClean="0">
                <a:latin typeface="Sutonny" pitchFamily="18" charset="0"/>
              </a:rPr>
              <a:t>GKwU</a:t>
            </a:r>
            <a:r>
              <a:rPr lang="en-US" b="1" i="1" dirty="0" smtClean="0">
                <a:latin typeface="Sutonny" pitchFamily="18" charset="0"/>
              </a:rPr>
              <a:t>  </a:t>
            </a:r>
            <a:r>
              <a:rPr lang="en-US" b="1" i="1" dirty="0" smtClean="0"/>
              <a:t>Noun </a:t>
            </a:r>
            <a:r>
              <a:rPr lang="en-US" b="1" i="1" dirty="0" err="1" smtClean="0">
                <a:latin typeface="Sutonny" pitchFamily="18" charset="0"/>
              </a:rPr>
              <a:t>e‡m</a:t>
            </a:r>
            <a:r>
              <a:rPr lang="en-US" b="1" i="1" dirty="0" smtClean="0">
                <a:latin typeface="Sutonny" pitchFamily="18" charset="0"/>
              </a:rPr>
              <a:t>|</a:t>
            </a:r>
            <a:endParaRPr lang="en-US" dirty="0" smtClean="0">
              <a:latin typeface="Sutonny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latin typeface="Sutonny" pitchFamily="18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mvavibZ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NU‡e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cwibvg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mg¥‡Ü hw` </a:t>
            </a:r>
            <a:r>
              <a:rPr lang="en-US" dirty="0" smtClean="0"/>
              <a:t>Confusion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hw`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wKQz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NU‡Z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cv‡i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wel‡q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hw`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What If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GB</a:t>
            </a:r>
            <a:r>
              <a:rPr lang="en-US" dirty="0" smtClean="0"/>
              <a:t> Phrase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/>
              <a:t>     Example :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I don’t like to travel by bus. </a:t>
            </a:r>
            <a:r>
              <a:rPr lang="en-US" b="1" i="1" dirty="0" smtClean="0"/>
              <a:t>What if</a:t>
            </a:r>
            <a:r>
              <a:rPr lang="en-US" i="1" dirty="0" smtClean="0"/>
              <a:t> accident occurs?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2. </a:t>
            </a:r>
            <a:r>
              <a:rPr lang="en-US" b="1" i="1" dirty="0" smtClean="0"/>
              <a:t>What if</a:t>
            </a:r>
            <a:r>
              <a:rPr lang="en-US" i="1" dirty="0" smtClean="0"/>
              <a:t> no one gets absolute majority in the election in England?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2192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what if, have to, would rather, be used to, let alone, as soon as, as if, what’s like, had better, what does---look like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1. --------she heard the result, she started dancing gaily.</a:t>
            </a:r>
          </a:p>
          <a:p>
            <a:pPr>
              <a:buNone/>
            </a:pPr>
            <a:r>
              <a:rPr lang="en-US" dirty="0" smtClean="0"/>
              <a:t>2. I wouldn't want to go to dinner party with that person, ---------- a week-long vacation. </a:t>
            </a:r>
          </a:p>
          <a:p>
            <a:pPr>
              <a:buNone/>
            </a:pPr>
            <a:r>
              <a:rPr lang="en-US" dirty="0" smtClean="0"/>
              <a:t>3. I ----------- they did something about it instead of just talking about it.</a:t>
            </a:r>
          </a:p>
          <a:p>
            <a:pPr>
              <a:buNone/>
            </a:pPr>
            <a:r>
              <a:rPr lang="en-US" dirty="0" smtClean="0"/>
              <a:t>4.---------my new bag--------? It looks very small but beautiful.</a:t>
            </a:r>
          </a:p>
          <a:p>
            <a:pPr>
              <a:buNone/>
            </a:pPr>
            <a:r>
              <a:rPr lang="en-US" dirty="0" smtClean="0"/>
              <a:t>5. You----------- do what I say or else you will get into trouble.</a:t>
            </a:r>
          </a:p>
          <a:p>
            <a:pPr>
              <a:buNone/>
            </a:pPr>
            <a:r>
              <a:rPr lang="en-US" dirty="0" smtClean="0"/>
              <a:t>6. He looks ---------- he knows</a:t>
            </a:r>
            <a:r>
              <a:rPr lang="en-US" b="1" dirty="0" smtClean="0"/>
              <a:t> </a:t>
            </a:r>
            <a:r>
              <a:rPr lang="en-US" dirty="0" smtClean="0"/>
              <a:t>the answer.</a:t>
            </a:r>
          </a:p>
          <a:p>
            <a:pPr>
              <a:buNone/>
            </a:pPr>
            <a:r>
              <a:rPr lang="en-US" dirty="0" smtClean="0"/>
              <a:t>7. He ---------- living in New York.</a:t>
            </a:r>
          </a:p>
          <a:p>
            <a:pPr>
              <a:buNone/>
            </a:pPr>
            <a:r>
              <a:rPr lang="en-US" dirty="0" smtClean="0"/>
              <a:t>8. Bus service is available. We don’t------face any problem.</a:t>
            </a:r>
          </a:p>
          <a:p>
            <a:pPr>
              <a:buNone/>
            </a:pPr>
            <a:r>
              <a:rPr lang="en-US" dirty="0" smtClean="0"/>
              <a:t>9. ----------- the train's late? I’ll go by bus.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13800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*  WOULD RATHER             		* USED TO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*  HAD BETTER                    		*  WHAT IF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*  LET ALONE				*  BE BORN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*  WHAT DOES…LOOK LIKE  	*  OUGHT TO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*  WHAT ‘S…LIKE      			*  BE VERB + TO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*  AS IF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* HAVE TO /HAS TO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* AS SOON AS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* THERE /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WOULD RATHER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43200"/>
            <a:ext cx="9144000" cy="228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Would </a:t>
            </a:r>
            <a:r>
              <a:rPr lang="en-US" dirty="0"/>
              <a:t>Rather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mvavibZ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Ab¨wUi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cÖwZ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AwaKZi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›` </a:t>
            </a:r>
            <a:r>
              <a:rPr lang="en-US" dirty="0"/>
              <a:t>(Preference)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evSv‡Z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e¨eüZ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Bnvi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A_©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ÕeisÕ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|</a:t>
            </a:r>
            <a:r>
              <a:rPr lang="en-US" dirty="0"/>
              <a:t>  Would Rather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w`‡q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MwVZ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Bnv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e¨eüZ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mvavibZ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/>
              <a:t> Structure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cvIqv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hvq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endParaRPr lang="en-US" dirty="0" smtClean="0">
              <a:latin typeface="Sutonny" pitchFamily="18" charset="0"/>
            </a:endParaRPr>
          </a:p>
          <a:p>
            <a:endParaRPr lang="en-US" dirty="0">
              <a:latin typeface="Sutonny" pitchFamily="18" charset="0"/>
            </a:endParaRPr>
          </a:p>
          <a:p>
            <a:pPr>
              <a:buNone/>
            </a:pPr>
            <a:r>
              <a:rPr lang="en-US" dirty="0" smtClean="0">
                <a:latin typeface="Sutonny" pitchFamily="18" charset="0"/>
              </a:rPr>
              <a:t>(</a:t>
            </a:r>
            <a:r>
              <a:rPr lang="en-US" dirty="0" err="1">
                <a:latin typeface="+mj-lt"/>
              </a:rPr>
              <a:t>i</a:t>
            </a:r>
            <a:r>
              <a:rPr lang="en-US" dirty="0">
                <a:latin typeface="Sutonny" pitchFamily="18" charset="0"/>
              </a:rPr>
              <a:t>)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hw`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evK¨wU‡Z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+mj-lt"/>
              </a:rPr>
              <a:t>Subject</a:t>
            </a:r>
            <a:r>
              <a:rPr lang="en-US" dirty="0">
                <a:latin typeface="Sutonny" pitchFamily="18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Zvn‡j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/>
              <a:t>Structure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Subject </a:t>
            </a:r>
            <a:r>
              <a:rPr lang="en-US" sz="3600" b="1" dirty="0">
                <a:solidFill>
                  <a:srgbClr val="FF0000"/>
                </a:solidFill>
              </a:rPr>
              <a:t>+ Would rather + base form of Verb</a:t>
            </a:r>
            <a:endParaRPr lang="en-US" sz="3600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Example </a:t>
            </a:r>
            <a:r>
              <a:rPr lang="en-US" dirty="0"/>
              <a:t>:</a:t>
            </a:r>
          </a:p>
          <a:p>
            <a:r>
              <a:rPr lang="en-US" i="1" dirty="0"/>
              <a:t>(a) I</a:t>
            </a:r>
            <a:r>
              <a:rPr lang="en-US" b="1" i="1" dirty="0"/>
              <a:t> would</a:t>
            </a:r>
            <a:r>
              <a:rPr lang="en-US" i="1" dirty="0"/>
              <a:t> </a:t>
            </a:r>
            <a:r>
              <a:rPr lang="en-US" b="1" i="1" dirty="0"/>
              <a:t>rather</a:t>
            </a:r>
            <a:r>
              <a:rPr lang="en-US" i="1" dirty="0"/>
              <a:t> </a:t>
            </a:r>
            <a:r>
              <a:rPr lang="en-US" b="1" i="1" dirty="0"/>
              <a:t>stay</a:t>
            </a:r>
            <a:r>
              <a:rPr lang="en-US" i="1" dirty="0"/>
              <a:t> at home than go out tonight.</a:t>
            </a:r>
            <a:endParaRPr lang="en-US" dirty="0"/>
          </a:p>
          <a:p>
            <a:r>
              <a:rPr lang="en-US" i="1" dirty="0"/>
              <a:t>(b) I</a:t>
            </a:r>
            <a:r>
              <a:rPr lang="en-US" b="1" i="1" dirty="0"/>
              <a:t> would</a:t>
            </a:r>
            <a:r>
              <a:rPr lang="en-US" i="1" dirty="0"/>
              <a:t> </a:t>
            </a:r>
            <a:r>
              <a:rPr lang="en-US" b="1" i="1" dirty="0"/>
              <a:t>rather</a:t>
            </a:r>
            <a:r>
              <a:rPr lang="en-US" i="1" dirty="0"/>
              <a:t> </a:t>
            </a:r>
            <a:r>
              <a:rPr lang="en-US" b="1" i="1" dirty="0" smtClean="0"/>
              <a:t>stay </a:t>
            </a:r>
            <a:r>
              <a:rPr lang="en-US" dirty="0" smtClean="0"/>
              <a:t>here</a:t>
            </a:r>
            <a:r>
              <a:rPr lang="en-US" i="1" dirty="0" smtClean="0"/>
              <a:t> </a:t>
            </a:r>
            <a:r>
              <a:rPr lang="en-US" i="1" dirty="0"/>
              <a:t>not go to park.</a:t>
            </a:r>
            <a:endParaRPr lang="en-US" dirty="0"/>
          </a:p>
          <a:p>
            <a:r>
              <a:rPr lang="en-US" i="1" dirty="0"/>
              <a:t>(c) I</a:t>
            </a:r>
            <a:r>
              <a:rPr lang="en-US" b="1" i="1" dirty="0"/>
              <a:t> would</a:t>
            </a:r>
            <a:r>
              <a:rPr lang="en-US" i="1" dirty="0"/>
              <a:t> not </a:t>
            </a:r>
            <a:r>
              <a:rPr lang="en-US" b="1" i="1" dirty="0"/>
              <a:t>rather</a:t>
            </a:r>
            <a:r>
              <a:rPr lang="en-US" i="1" dirty="0"/>
              <a:t> play football.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ii)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hw`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evK¨wU‡Z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wfbœ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/>
              <a:t>Subject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_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Zvn‡j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/>
              <a:t>Structure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Sutonny" pitchFamily="18" charset="0"/>
              </a:rPr>
              <a:t>1g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Subject + Would rather  +   </a:t>
            </a:r>
            <a:r>
              <a:rPr lang="en-US" b="1" dirty="0">
                <a:solidFill>
                  <a:srgbClr val="FF0000"/>
                </a:solidFill>
                <a:latin typeface="Sutonny" pitchFamily="18" charset="0"/>
              </a:rPr>
              <a:t>2q</a:t>
            </a:r>
            <a:r>
              <a:rPr lang="en-US" b="1" dirty="0">
                <a:solidFill>
                  <a:srgbClr val="FF0000"/>
                </a:solidFill>
              </a:rPr>
              <a:t> Subject +  Past form of Verb  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 Example </a:t>
            </a:r>
            <a:r>
              <a:rPr lang="en-US" dirty="0"/>
              <a:t>:</a:t>
            </a:r>
          </a:p>
          <a:p>
            <a:r>
              <a:rPr lang="en-US" i="1" dirty="0"/>
              <a:t>(a)</a:t>
            </a:r>
            <a:r>
              <a:rPr lang="en-US" b="1" i="1" dirty="0"/>
              <a:t>  I would</a:t>
            </a:r>
            <a:r>
              <a:rPr lang="en-US" i="1" dirty="0"/>
              <a:t> </a:t>
            </a:r>
            <a:r>
              <a:rPr lang="en-US" b="1" i="1" dirty="0"/>
              <a:t>rather</a:t>
            </a:r>
            <a:r>
              <a:rPr lang="en-US" i="1" dirty="0"/>
              <a:t> you </a:t>
            </a:r>
            <a:r>
              <a:rPr lang="en-US" b="1" i="1" dirty="0"/>
              <a:t>stayed</a:t>
            </a:r>
            <a:r>
              <a:rPr lang="en-US" i="1" dirty="0"/>
              <a:t> at home tonight.</a:t>
            </a:r>
            <a:endParaRPr lang="en-US" dirty="0"/>
          </a:p>
          <a:p>
            <a:r>
              <a:rPr lang="en-US" i="1" dirty="0"/>
              <a:t>(b) She</a:t>
            </a:r>
            <a:r>
              <a:rPr lang="en-US" b="1" i="1" dirty="0"/>
              <a:t>’d</a:t>
            </a:r>
            <a:r>
              <a:rPr lang="en-US" i="1" dirty="0"/>
              <a:t> </a:t>
            </a:r>
            <a:r>
              <a:rPr lang="en-US" b="1" i="1" dirty="0"/>
              <a:t>rather</a:t>
            </a:r>
            <a:r>
              <a:rPr lang="en-US" i="1" dirty="0"/>
              <a:t> you </a:t>
            </a:r>
            <a:r>
              <a:rPr lang="en-US" b="1" i="1" dirty="0"/>
              <a:t>didn’t</a:t>
            </a:r>
            <a:r>
              <a:rPr lang="en-US" i="1" dirty="0"/>
              <a:t> phone after 10 o’clock.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HAD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eZ©gvb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A_ev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fwel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/>
              <a:t>Situation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G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DwPr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/>
              <a:t>Desirable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G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e³e¨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mvavibZ</a:t>
            </a:r>
            <a:r>
              <a:rPr lang="en-US" dirty="0"/>
              <a:t> Had Better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e¨eüZ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A_v©r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/>
              <a:t>Had Better = Should do</a:t>
            </a:r>
            <a:r>
              <a:rPr lang="en-US" dirty="0"/>
              <a:t> </a:t>
            </a:r>
            <a:r>
              <a:rPr lang="en-US" dirty="0">
                <a:latin typeface="Sutonny" pitchFamily="18" charset="0"/>
              </a:rPr>
              <a:t>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Bnvi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c‡i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e¨en„Z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/>
              <a:t>Verb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/>
              <a:t> Bare Infinitive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A_v©r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/>
              <a:t>Verb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/>
              <a:t> Base Form</a:t>
            </a:r>
            <a:r>
              <a:rPr lang="en-US" dirty="0">
                <a:latin typeface="Sutonny" pitchFamily="18" charset="0"/>
              </a:rPr>
              <a:t>|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hw`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Bnvi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cÖZ¨vwkZ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dj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/>
              <a:t>Negative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cv‡i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G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ai‡bi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/>
              <a:t>Sense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cÖKvk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/>
              <a:t>Had Better 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e¨eüZ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Had </a:t>
            </a:r>
            <a:r>
              <a:rPr lang="en-US" dirty="0"/>
              <a:t>better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MwVZ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ev‡K¨i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/>
              <a:t>Structure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-            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Subject </a:t>
            </a:r>
            <a:r>
              <a:rPr lang="en-US" b="1" dirty="0">
                <a:solidFill>
                  <a:srgbClr val="FF0000"/>
                </a:solidFill>
              </a:rPr>
              <a:t>+ Had better + base form of Verb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   Example 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i="1" dirty="0"/>
              <a:t>(a) It is seven o’clock. I</a:t>
            </a:r>
            <a:r>
              <a:rPr lang="en-US" b="1" i="1" dirty="0"/>
              <a:t> had better</a:t>
            </a:r>
            <a:r>
              <a:rPr lang="en-US" i="1" dirty="0"/>
              <a:t> go now before the traffic jam. </a:t>
            </a:r>
            <a:endParaRPr lang="en-US" dirty="0"/>
          </a:p>
          <a:p>
            <a:pPr>
              <a:buNone/>
            </a:pPr>
            <a:r>
              <a:rPr lang="en-US" i="1" dirty="0"/>
              <a:t>(b) She </a:t>
            </a:r>
            <a:r>
              <a:rPr lang="en-US" b="1" i="1" dirty="0"/>
              <a:t>had better</a:t>
            </a:r>
            <a:r>
              <a:rPr lang="en-US" i="1" dirty="0"/>
              <a:t> come here soon or she’ll miss the opening ceremony.</a:t>
            </a:r>
            <a:endParaRPr lang="en-US" dirty="0"/>
          </a:p>
          <a:p>
            <a:pPr>
              <a:buNone/>
            </a:pPr>
            <a:r>
              <a:rPr lang="en-US" i="1" dirty="0"/>
              <a:t>(c) I </a:t>
            </a:r>
            <a:r>
              <a:rPr lang="en-US" b="1" i="1" dirty="0"/>
              <a:t>had better not</a:t>
            </a:r>
            <a:r>
              <a:rPr lang="en-US" i="1" dirty="0"/>
              <a:t> leave my bag there. Someone might steal it.</a:t>
            </a:r>
            <a:endParaRPr lang="en-US" dirty="0"/>
          </a:p>
          <a:p>
            <a:pPr>
              <a:buNone/>
            </a:pPr>
            <a:r>
              <a:rPr lang="en-US" i="1" dirty="0"/>
              <a:t>(d) </a:t>
            </a:r>
            <a:r>
              <a:rPr lang="en-US" b="1" i="1" dirty="0"/>
              <a:t>Hadn’t you better</a:t>
            </a:r>
            <a:r>
              <a:rPr lang="en-US" i="1" dirty="0"/>
              <a:t> switch the computer off? It might be hot if you leave it 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u="sng" dirty="0"/>
              <a:t>LET ALONE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latin typeface="Sutonny" pitchFamily="18" charset="0"/>
              </a:rPr>
              <a:t>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>
                <a:solidFill>
                  <a:srgbClr val="660033"/>
                </a:solidFill>
                <a:latin typeface="SutonnyMJ" pitchFamily="2" charset="0"/>
                <a:cs typeface="SutonnyMJ" pitchFamily="2" charset="0"/>
              </a:rPr>
              <a:t>'</a:t>
            </a:r>
            <a:r>
              <a:rPr lang="en-US" b="1" dirty="0" err="1">
                <a:solidFill>
                  <a:srgbClr val="660033"/>
                </a:solidFill>
                <a:latin typeface="SutonnyMJ" pitchFamily="2" charset="0"/>
                <a:cs typeface="SutonnyMJ" pitchFamily="2" charset="0"/>
              </a:rPr>
              <a:t>Avi</a:t>
            </a:r>
            <a:r>
              <a:rPr lang="en-US" b="1" dirty="0">
                <a:solidFill>
                  <a:srgbClr val="66003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rgbClr val="660033"/>
                </a:solidFill>
                <a:latin typeface="SutonnyMJ" pitchFamily="2" charset="0"/>
                <a:cs typeface="SutonnyMJ" pitchFamily="2" charset="0"/>
              </a:rPr>
              <a:t>D‡j­L</a:t>
            </a:r>
            <a:r>
              <a:rPr lang="en-US" b="1" dirty="0">
                <a:solidFill>
                  <a:srgbClr val="66003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rgbClr val="660033"/>
                </a:solidFill>
                <a:latin typeface="SutonnyMJ" pitchFamily="2" charset="0"/>
                <a:cs typeface="SutonnyMJ" pitchFamily="2" charset="0"/>
              </a:rPr>
              <a:t>Kivi</a:t>
            </a:r>
            <a:r>
              <a:rPr lang="en-US" b="1" dirty="0">
                <a:solidFill>
                  <a:srgbClr val="66003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rgbClr val="660033"/>
                </a:solidFill>
                <a:latin typeface="SutonnyMJ" pitchFamily="2" charset="0"/>
                <a:cs typeface="SutonnyMJ" pitchFamily="2" charset="0"/>
              </a:rPr>
              <a:t>cÖ‡qvRb</a:t>
            </a:r>
            <a:r>
              <a:rPr lang="en-US" b="1" dirty="0">
                <a:solidFill>
                  <a:srgbClr val="660033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rgbClr val="660033"/>
                </a:solidFill>
                <a:latin typeface="SutonnyMJ" pitchFamily="2" charset="0"/>
                <a:cs typeface="SutonnyMJ" pitchFamily="2" charset="0"/>
              </a:rPr>
              <a:t>bvB</a:t>
            </a:r>
            <a:r>
              <a:rPr lang="en-US" dirty="0">
                <a:solidFill>
                  <a:srgbClr val="660033"/>
                </a:solidFill>
                <a:latin typeface="SutonnyMJ" pitchFamily="2" charset="0"/>
                <a:cs typeface="SutonnyMJ" pitchFamily="2" charset="0"/>
              </a:rPr>
              <a:t>'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A_ev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'`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y‡ii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K_v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'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A_ev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'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KvRB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nqbv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Avevi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AciwU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'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Ggb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/>
              <a:t>Sense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_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evK¨wU‡Z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/>
              <a:t>Let alone </a:t>
            </a:r>
            <a:r>
              <a:rPr lang="en-US" dirty="0">
                <a:latin typeface="Sutonny" pitchFamily="18" charset="0"/>
              </a:rPr>
              <a:t>GB</a:t>
            </a:r>
            <a:r>
              <a:rPr lang="en-US" dirty="0"/>
              <a:t> Phrase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e¨eüZ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/>
              <a:t>Let Alone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mvavibZ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/>
              <a:t>Negative clause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c‡i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e‡m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c‡ii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/>
              <a:t>Clause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A_ev</a:t>
            </a:r>
            <a:r>
              <a:rPr lang="en-US" dirty="0"/>
              <a:t> Noun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latin typeface="Sutonny" pitchFamily="18" charset="0"/>
              </a:rPr>
              <a:t> </a:t>
            </a:r>
            <a:r>
              <a:rPr lang="en-US" dirty="0"/>
              <a:t>Phrase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†K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/>
              <a:t>Negative Sense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†`q|</a:t>
            </a:r>
          </a:p>
          <a:p>
            <a:pPr>
              <a:buNone/>
            </a:pPr>
            <a:r>
              <a:rPr lang="en-US" dirty="0" smtClean="0"/>
              <a:t>      Example </a:t>
            </a:r>
            <a:r>
              <a:rPr lang="en-US" dirty="0"/>
              <a:t>: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He </a:t>
            </a:r>
            <a:r>
              <a:rPr lang="en-US" i="1" dirty="0"/>
              <a:t>would never walk again, </a:t>
            </a:r>
            <a:r>
              <a:rPr lang="en-US" b="1" i="1" dirty="0"/>
              <a:t>let alone</a:t>
            </a:r>
            <a:r>
              <a:rPr lang="en-US" i="1" dirty="0"/>
              <a:t> play golf. </a:t>
            </a:r>
            <a:endParaRPr lang="en-US" dirty="0"/>
          </a:p>
          <a:p>
            <a:pPr marL="514350" indent="-514350">
              <a:buNone/>
            </a:pPr>
            <a:r>
              <a:rPr lang="en-US" i="1" dirty="0" smtClean="0"/>
              <a:t>2</a:t>
            </a:r>
            <a:r>
              <a:rPr lang="en-US" i="1" dirty="0"/>
              <a:t>. I can't afford a gallon of gasoline, </a:t>
            </a:r>
            <a:r>
              <a:rPr lang="en-US" b="1" i="1" dirty="0"/>
              <a:t>let alone</a:t>
            </a:r>
            <a:r>
              <a:rPr lang="en-US" i="1" dirty="0"/>
              <a:t> a new car.</a:t>
            </a:r>
            <a:endParaRPr lang="en-US" dirty="0"/>
          </a:p>
          <a:p>
            <a:pPr>
              <a:buNone/>
            </a:pPr>
            <a:r>
              <a:rPr lang="en-US" i="1" dirty="0" smtClean="0"/>
              <a:t>3</a:t>
            </a:r>
            <a:r>
              <a:rPr lang="en-US" i="1" dirty="0"/>
              <a:t>. He couldn't boil water, </a:t>
            </a:r>
            <a:r>
              <a:rPr lang="en-US" b="1" i="1" dirty="0"/>
              <a:t>let alone</a:t>
            </a:r>
            <a:r>
              <a:rPr lang="en-US" i="1" dirty="0"/>
              <a:t> prepare a dinner for eight.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en-US" b="1" u="sng" dirty="0" smtClean="0"/>
              <a:t>What does ---- look like</a:t>
            </a:r>
            <a:r>
              <a:rPr lang="en-US" b="1" dirty="0" smtClean="0"/>
              <a:t>? </a:t>
            </a:r>
            <a:br>
              <a:rPr lang="en-US" b="1" dirty="0" smtClean="0"/>
            </a:br>
            <a:r>
              <a:rPr lang="en-US" b="1" dirty="0" smtClean="0"/>
              <a:t>&amp;</a:t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u="sng" dirty="0" smtClean="0"/>
              <a:t>What’s ---- like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Sutonny" pitchFamily="18" charset="0"/>
              </a:rPr>
              <a:t>   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e¨w³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e¯‘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Kgb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evwn¨K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¯^v¯’¨,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Ae¯’v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†`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vl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¸b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BZ¨vw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Rvbvi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cÖkœ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" pitchFamily="18" charset="0"/>
              </a:rPr>
              <a:t> </a:t>
            </a:r>
            <a:r>
              <a:rPr lang="en-US" dirty="0" smtClean="0"/>
              <a:t>What does </a:t>
            </a:r>
            <a:r>
              <a:rPr lang="en-US" b="1" i="1" dirty="0" err="1" smtClean="0"/>
              <a:t>sb</a:t>
            </a:r>
            <a:r>
              <a:rPr lang="en-US" b="1" i="1" dirty="0" smtClean="0"/>
              <a:t>/</a:t>
            </a:r>
            <a:r>
              <a:rPr lang="en-US" b="1" i="1" dirty="0" err="1" smtClean="0"/>
              <a:t>sth</a:t>
            </a:r>
            <a:r>
              <a:rPr lang="en-US" dirty="0" smtClean="0"/>
              <a:t> look like? or What’s </a:t>
            </a:r>
            <a:r>
              <a:rPr lang="en-US" b="1" i="1" dirty="0" err="1" smtClean="0"/>
              <a:t>sb</a:t>
            </a:r>
            <a:r>
              <a:rPr lang="en-US" b="1" i="1" dirty="0" smtClean="0"/>
              <a:t>/</a:t>
            </a:r>
            <a:r>
              <a:rPr lang="en-US" b="1" i="1" dirty="0" err="1" smtClean="0"/>
              <a:t>sth</a:t>
            </a:r>
            <a:r>
              <a:rPr lang="en-US" dirty="0" smtClean="0"/>
              <a:t> like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r>
              <a:rPr lang="en-US" dirty="0" smtClean="0"/>
              <a:t>          Example :</a:t>
            </a:r>
          </a:p>
          <a:p>
            <a:pPr marL="514350" indent="-514350">
              <a:buAutoNum type="arabicPeriod"/>
            </a:pPr>
            <a:r>
              <a:rPr lang="en-US" i="1" dirty="0" err="1" smtClean="0"/>
              <a:t>Rahim</a:t>
            </a:r>
            <a:r>
              <a:rPr lang="en-US" i="1" dirty="0" smtClean="0"/>
              <a:t> : You've met John's girlfriend, haven't you?</a:t>
            </a:r>
            <a:r>
              <a:rPr lang="en-US" dirty="0" smtClean="0"/>
              <a:t> </a:t>
            </a:r>
            <a:r>
              <a:rPr lang="en-US" b="1" i="1" dirty="0" smtClean="0"/>
              <a:t>What's </a:t>
            </a:r>
            <a:r>
              <a:rPr lang="en-US" i="1" dirty="0" smtClean="0"/>
              <a:t>she</a:t>
            </a:r>
            <a:r>
              <a:rPr lang="en-US" b="1" i="1" dirty="0" smtClean="0"/>
              <a:t> like</a:t>
            </a:r>
            <a:r>
              <a:rPr lang="en-US" i="1" dirty="0" smtClean="0"/>
              <a:t>?</a:t>
            </a:r>
            <a:endParaRPr lang="en-US" dirty="0" smtClean="0"/>
          </a:p>
          <a:p>
            <a:pPr marL="514350" indent="-514350">
              <a:buNone/>
            </a:pPr>
            <a:r>
              <a:rPr lang="en-US" i="1" dirty="0" smtClean="0"/>
              <a:t>       </a:t>
            </a:r>
            <a:r>
              <a:rPr lang="en-US" i="1" dirty="0" err="1" smtClean="0"/>
              <a:t>Kahim</a:t>
            </a:r>
            <a:r>
              <a:rPr lang="en-US" i="1" dirty="0" smtClean="0"/>
              <a:t> : She is very tall and bright.          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2.    </a:t>
            </a:r>
            <a:r>
              <a:rPr lang="en-US" i="1" dirty="0" err="1" smtClean="0"/>
              <a:t>Rahim</a:t>
            </a:r>
            <a:r>
              <a:rPr lang="en-US" i="1" dirty="0" smtClean="0"/>
              <a:t> : I've never been to Cox’s </a:t>
            </a:r>
            <a:r>
              <a:rPr lang="en-US" i="1" dirty="0" err="1" smtClean="0"/>
              <a:t>Bazar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b="1" i="1" dirty="0" smtClean="0"/>
              <a:t>What's </a:t>
            </a:r>
            <a:r>
              <a:rPr lang="en-US" i="1" dirty="0" smtClean="0"/>
              <a:t>it</a:t>
            </a:r>
            <a:r>
              <a:rPr lang="en-US" b="1" i="1" dirty="0" smtClean="0"/>
              <a:t> like</a:t>
            </a:r>
            <a:r>
              <a:rPr lang="en-US" i="1" dirty="0" smtClean="0"/>
              <a:t>?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       </a:t>
            </a:r>
            <a:r>
              <a:rPr lang="en-US" i="1" dirty="0" err="1" smtClean="0"/>
              <a:t>Kahim</a:t>
            </a:r>
            <a:r>
              <a:rPr lang="en-US" i="1" dirty="0" smtClean="0"/>
              <a:t> : It is very beautiful.</a:t>
            </a:r>
          </a:p>
          <a:p>
            <a:pPr marL="514350" indent="-514350">
              <a:buAutoNum type="arabicPeriod" startAt="3"/>
            </a:pPr>
            <a:r>
              <a:rPr lang="en-US" i="1" dirty="0" smtClean="0"/>
              <a:t>Q: I’ve heard he’s got a new car. </a:t>
            </a:r>
            <a:r>
              <a:rPr lang="en-US" b="1" i="1" dirty="0" smtClean="0"/>
              <a:t>What does </a:t>
            </a:r>
            <a:r>
              <a:rPr lang="en-US" i="1" dirty="0" smtClean="0"/>
              <a:t>it</a:t>
            </a:r>
            <a:r>
              <a:rPr lang="en-US" b="1" i="1" dirty="0" smtClean="0"/>
              <a:t> look like</a:t>
            </a:r>
            <a:r>
              <a:rPr lang="en-US" i="1" dirty="0" smtClean="0"/>
              <a:t>?</a:t>
            </a:r>
            <a:br>
              <a:rPr lang="en-US" i="1" dirty="0" smtClean="0"/>
            </a:br>
            <a:r>
              <a:rPr lang="en-US" i="1" dirty="0" smtClean="0"/>
              <a:t>A: It looks good. </a:t>
            </a:r>
          </a:p>
          <a:p>
            <a:pPr marL="514350" indent="-514350">
              <a:buAutoNum type="arabicPeriod" startAt="3"/>
            </a:pPr>
            <a:r>
              <a:rPr lang="en-US" i="1" dirty="0" smtClean="0"/>
              <a:t>Q:  "</a:t>
            </a:r>
            <a:r>
              <a:rPr lang="en-US" b="1" i="1" dirty="0" smtClean="0"/>
              <a:t>What</a:t>
            </a:r>
            <a:r>
              <a:rPr lang="en-US" i="1" dirty="0" smtClean="0"/>
              <a:t> does it </a:t>
            </a:r>
            <a:r>
              <a:rPr lang="en-US" b="1" i="1" dirty="0" smtClean="0"/>
              <a:t>look</a:t>
            </a:r>
            <a:r>
              <a:rPr lang="en-US" i="1" dirty="0" smtClean="0"/>
              <a:t> </a:t>
            </a:r>
            <a:r>
              <a:rPr lang="en-US" b="1" i="1" dirty="0" smtClean="0"/>
              <a:t>like</a:t>
            </a:r>
            <a:r>
              <a:rPr lang="en-US" i="1" dirty="0" smtClean="0"/>
              <a:t>?" (it = his house)</a:t>
            </a:r>
            <a:br>
              <a:rPr lang="en-US" i="1" dirty="0" smtClean="0"/>
            </a:br>
            <a:r>
              <a:rPr lang="en-US" i="1" dirty="0" smtClean="0"/>
              <a:t>A :  "It looks </a:t>
            </a:r>
            <a:r>
              <a:rPr lang="en-US" b="1" i="1" dirty="0" smtClean="0"/>
              <a:t>like a castle</a:t>
            </a:r>
            <a:r>
              <a:rPr lang="en-US" i="1" dirty="0" smtClean="0"/>
              <a:t> in a fairy tale."</a:t>
            </a:r>
            <a:endParaRPr lang="en-US" dirty="0">
              <a:latin typeface="Sutonny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1578</Words>
  <Application>Microsoft Office PowerPoint</Application>
  <PresentationFormat>On-screen Show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Welcome PowerPoint Presentation ON RULES TO USE SOME SPECIAL WORDS Prepared by Md. Tarikul Ghani</vt:lpstr>
      <vt:lpstr>Slide 2</vt:lpstr>
      <vt:lpstr>WOULD RATHER</vt:lpstr>
      <vt:lpstr>Slide 4</vt:lpstr>
      <vt:lpstr>Slide 5</vt:lpstr>
      <vt:lpstr>HAD BETTER</vt:lpstr>
      <vt:lpstr>Slide 7</vt:lpstr>
      <vt:lpstr>LET ALONE</vt:lpstr>
      <vt:lpstr>What does ---- look like?  &amp;  What’s ---- like?</vt:lpstr>
      <vt:lpstr>AS IF</vt:lpstr>
      <vt:lpstr>Slide 11</vt:lpstr>
      <vt:lpstr>HAVE TO / HAS TO</vt:lpstr>
      <vt:lpstr>AS SOON AS</vt:lpstr>
      <vt:lpstr>Introductory There &amp; It</vt:lpstr>
      <vt:lpstr>Used To</vt:lpstr>
      <vt:lpstr>Slide 16</vt:lpstr>
      <vt:lpstr>WHAT IF</vt:lpstr>
      <vt:lpstr> what if, have to, would rather, be used to, let alone, as soon as, as if, what’s like, had better, what does---look like </vt:lpstr>
      <vt:lpstr>Slide 19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RULES TO USE SOME WORDS FOR  FILLING THE GAPS (Q.- 3)</dc:title>
  <dc:creator>CHANGE_ME1</dc:creator>
  <cp:lastModifiedBy>User</cp:lastModifiedBy>
  <cp:revision>26</cp:revision>
  <dcterms:created xsi:type="dcterms:W3CDTF">2016-05-15T03:09:08Z</dcterms:created>
  <dcterms:modified xsi:type="dcterms:W3CDTF">2016-11-19T03:58:55Z</dcterms:modified>
</cp:coreProperties>
</file>